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1" r:id="rId5"/>
    <p:sldId id="274" r:id="rId6"/>
    <p:sldId id="260" r:id="rId7"/>
    <p:sldId id="276" r:id="rId8"/>
    <p:sldId id="265" r:id="rId9"/>
    <p:sldId id="278" r:id="rId10"/>
    <p:sldId id="264" r:id="rId11"/>
    <p:sldId id="262" r:id="rId12"/>
    <p:sldId id="280" r:id="rId13"/>
    <p:sldId id="263" r:id="rId14"/>
    <p:sldId id="266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87"/>
    <p:restoredTop sz="50913"/>
  </p:normalViewPr>
  <p:slideViewPr>
    <p:cSldViewPr snapToGrid="0" snapToObjects="1">
      <p:cViewPr varScale="1">
        <p:scale>
          <a:sx n="59" d="100"/>
          <a:sy n="59" d="100"/>
        </p:scale>
        <p:origin x="2496" y="192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931EF-54B3-7A48-A5B2-FC498D08A4F3}" type="datetimeFigureOut">
              <a:rPr lang="en-US" smtClean="0"/>
              <a:t>5/10/20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6E4723-00B5-3C4E-A801-6F43FA4F4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5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748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76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281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360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0929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265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Emphasize what we started with , how engineering conceptual knowledge into a product, final package</a:t>
            </a:r>
          </a:p>
          <a:p>
            <a:endParaRPr lang="en-US" dirty="0"/>
          </a:p>
          <a:p>
            <a:r>
              <a:rPr lang="en-US" dirty="0"/>
              <a:t>Use template 2 demonstrate the dramatic effects </a:t>
            </a:r>
            <a:r>
              <a:rPr lang="en-US"/>
              <a:t>of distance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87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36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42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1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53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55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95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082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6E4723-00B5-3C4E-A801-6F43FA4F42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822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D80C-C0F9-3E46-BFFB-42F19560B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5DAAEC-1D00-B240-9E6A-328FFCE222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DD8AE-81C6-6A4C-B931-824235EC2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4B46A-D319-634D-BDB7-E6BECAE98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21C5C-ECC6-054C-86C3-6F46192AE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35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60C56-4990-BE4C-A098-9B87F5698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C5361E-026F-274D-A9CD-BA9D9F27F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5D662-3238-7F47-A96E-A945DC463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DF2D2-3C2F-E345-B75C-74CB0021B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E74B8-6762-A442-8392-8AED21555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217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197B98-5422-E24C-A037-0278CC446D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C47D7B-943B-8E45-94F3-F3F9AF947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7DD16-691C-2541-98EB-E1AB9C03B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7D187-14F1-1344-8F43-2583A7710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C5F45-E4C5-C548-BAA2-F9499B33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1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1372A-F7E5-2140-8431-9186A68E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D6719-8D70-3A44-B73F-FF4F089FB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F8966-B015-5148-81A4-5FA0EA089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9DEBD-904D-1D48-86F8-34ABB01F7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470A8-321E-DD44-9413-8C2551A9E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349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95241-83EA-C845-BD0C-88E865E0E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1527B8-31A3-A34B-B7C4-8896A8739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EE0DA-A122-9E42-A595-DAA12F1C5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DA646-BA1E-A944-B406-5C36E0459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7ED3B-4C88-5F4B-BC11-953844041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721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36BCF-F61F-CF4C-AA1E-4520FD5CF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CF0DB-B469-CA41-B9CD-8C34969C23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C8709-035B-CC42-B778-9985AD23E1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B40CF-ABBD-A04B-88AD-8A5E8D0C7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7A8B7C-71D5-654E-BA96-B24AC1400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BC9B3F-D278-B443-BED0-5563562A8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90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AA947-3D71-1142-A2B3-8BCFD7A5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16E7E-CE8A-C94D-980C-BC06E0731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BC6850-F95A-5141-9771-B84FA11B2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A79E9B-0359-8547-9D71-AF2CD7CA9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B6CDA5-A525-7749-BE48-F4CF1FC182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D56562-6030-4F49-86A2-8D691CAB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C96E71-B627-5A4F-955B-99DAA70D1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161C55-344A-F14D-83D4-EE6745669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28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8E41E-1900-414E-BB63-6C81D6B1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6FC3C-40EC-A046-AC51-AEE21A69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2B4CB-C505-604D-B852-5223419DB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949893-0BD1-A44B-B662-1CBCC53AE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49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A258C2-3565-3449-9197-0329D9746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3420C8-7634-A04B-A969-D3E2F4C5F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F8FBAC-1ABF-5946-A76B-D5D5DD1CB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3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D23DB-71D2-2347-9B14-672B916FA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6501F-0472-FB4E-901A-DC4630F59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D34D6-9937-CF45-BAA6-34115568E7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205DA-0E46-C545-A76A-C0FBBEF66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61A6F6-722D-A74D-B6ED-3330D0375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148AE-73F5-0E46-9371-7EA72D0CD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77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F218D-A8B9-DF45-A46C-68DFDBF58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E1FF36-C472-2F4D-AE1C-ACC5EC42C7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4C1F13-B115-4A4E-BC52-968FF6D20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FE58E6-1F81-C649-AEA8-384B36BD6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8EB86-8295-5840-9C23-F7CE7B15A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12E2AB-E9D3-F444-91AE-D06C7EFA7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26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E91C76-6D23-B446-9C62-0A829CBEA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FC15AF-C033-4943-B175-F5CDF00A6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A3C4A-D88D-6741-96F6-EC71AEFDEA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7F85C-5E28-8544-83A6-4FDCEBE3857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4519F-08DE-FA4E-B950-CE657D47A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DC7E1-4E93-D242-AAE3-3DED001B6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5A792-D7F2-6A4D-B2EA-D42137CAF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86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128.250.106.25:3838/binovisualfields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eople.eng.unimelb.edu.au/aturpin/opi/index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AB2AF-909C-9045-BB44-4EEF2BF5B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1793875"/>
          </a:xfrm>
        </p:spPr>
        <p:txBody>
          <a:bodyPr/>
          <a:lstStyle/>
          <a:p>
            <a:r>
              <a:rPr lang="en-US" dirty="0"/>
              <a:t>Depth-dependent </a:t>
            </a:r>
            <a:r>
              <a:rPr lang="en-US" dirty="0" err="1"/>
              <a:t>Binovisualfields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23A575-2068-B643-A481-CA6272119A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01964"/>
            <a:ext cx="9144000" cy="2681206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sz="3600" dirty="0"/>
              <a:t>Domain knowledge / Programming </a:t>
            </a:r>
          </a:p>
          <a:p>
            <a:pPr>
              <a:lnSpc>
                <a:spcPct val="200000"/>
              </a:lnSpc>
            </a:pPr>
            <a:r>
              <a:rPr lang="en-US" sz="3600" dirty="0"/>
              <a:t>Package submission to CRAN</a:t>
            </a:r>
          </a:p>
        </p:txBody>
      </p:sp>
    </p:spTree>
    <p:extLst>
      <p:ext uri="{BB962C8B-B14F-4D97-AF65-F5344CB8AC3E}">
        <p14:creationId xmlns:p14="http://schemas.microsoft.com/office/powerpoint/2010/main" val="1787787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AC5EDD7-66C7-FC40-BFF8-0EDC6F29B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558" y="1325563"/>
            <a:ext cx="7684735" cy="56388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70ECAC7-F3E8-2646-BE76-CDA5B75BF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69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Depth Dependent Binocular VF </a:t>
            </a:r>
          </a:p>
        </p:txBody>
      </p:sp>
    </p:spTree>
    <p:extLst>
      <p:ext uri="{BB962C8B-B14F-4D97-AF65-F5344CB8AC3E}">
        <p14:creationId xmlns:p14="http://schemas.microsoft.com/office/powerpoint/2010/main" val="367473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28E1D-1F65-8349-9D9E-04BFA68D6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334" y="-3088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Depth Dependent Binocular VF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0F5E91E-C093-134E-AB13-B11579D1CB3E}"/>
              </a:ext>
            </a:extLst>
          </p:cNvPr>
          <p:cNvGrpSpPr>
            <a:grpSpLocks noChangeAspect="1"/>
          </p:cNvGrpSpPr>
          <p:nvPr/>
        </p:nvGrpSpPr>
        <p:grpSpPr>
          <a:xfrm>
            <a:off x="11816191" y="7426269"/>
            <a:ext cx="517976" cy="94964"/>
            <a:chOff x="20844000" y="14256000"/>
            <a:chExt cx="2160000" cy="396000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E0B28CE-E2B5-2B4A-A672-ED9D2C4C2152}"/>
                </a:ext>
              </a:extLst>
            </p:cNvPr>
            <p:cNvSpPr/>
            <p:nvPr/>
          </p:nvSpPr>
          <p:spPr>
            <a:xfrm>
              <a:off x="20880000" y="14273511"/>
              <a:ext cx="360000" cy="36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E4875CB-CFDC-0B49-9225-43A4910AE4BF}"/>
                </a:ext>
              </a:extLst>
            </p:cNvPr>
            <p:cNvSpPr/>
            <p:nvPr/>
          </p:nvSpPr>
          <p:spPr>
            <a:xfrm>
              <a:off x="20844000" y="14256000"/>
              <a:ext cx="900000" cy="396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7136D23-8F15-7945-8F9D-EB549CDC38D4}"/>
                </a:ext>
              </a:extLst>
            </p:cNvPr>
            <p:cNvGrpSpPr/>
            <p:nvPr/>
          </p:nvGrpSpPr>
          <p:grpSpPr>
            <a:xfrm>
              <a:off x="22104000" y="14256000"/>
              <a:ext cx="900000" cy="396000"/>
              <a:chOff x="20851200" y="14408400"/>
              <a:chExt cx="900000" cy="396000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A302FF03-3006-7B46-A801-C456CB20353B}"/>
                  </a:ext>
                </a:extLst>
              </p:cNvPr>
              <p:cNvSpPr/>
              <p:nvPr/>
            </p:nvSpPr>
            <p:spPr>
              <a:xfrm>
                <a:off x="20923200" y="14425911"/>
                <a:ext cx="360000" cy="360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CD70BC39-10E8-F343-BB26-96B852B61388}"/>
                  </a:ext>
                </a:extLst>
              </p:cNvPr>
              <p:cNvSpPr/>
              <p:nvPr/>
            </p:nvSpPr>
            <p:spPr>
              <a:xfrm>
                <a:off x="20851200" y="14408400"/>
                <a:ext cx="900000" cy="3960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DBDCD0CA-F794-D147-A109-65EDE2C70936}"/>
              </a:ext>
            </a:extLst>
          </p:cNvPr>
          <p:cNvGrpSpPr/>
          <p:nvPr/>
        </p:nvGrpSpPr>
        <p:grpSpPr>
          <a:xfrm>
            <a:off x="3245004" y="1152656"/>
            <a:ext cx="6165305" cy="6526573"/>
            <a:chOff x="3245004" y="1152656"/>
            <a:chExt cx="6165305" cy="6526573"/>
          </a:xfrm>
        </p:grpSpPr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3E655DC-56D5-D74B-BAFF-A72BFD805BA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45004" y="3889338"/>
              <a:ext cx="2850996" cy="3789891"/>
              <a:chOff x="18468000" y="16064683"/>
              <a:chExt cx="7200000" cy="9571120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663B874C-BF74-DB4A-90A7-70672EC796EA}"/>
                  </a:ext>
                </a:extLst>
              </p:cNvPr>
              <p:cNvGrpSpPr/>
              <p:nvPr/>
            </p:nvGrpSpPr>
            <p:grpSpPr>
              <a:xfrm>
                <a:off x="18468000" y="16064683"/>
                <a:ext cx="7200000" cy="9571120"/>
                <a:chOff x="23724064" y="14361098"/>
                <a:chExt cx="7200000" cy="9571120"/>
              </a:xfrm>
            </p:grpSpPr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7E83D3F-ADF2-A943-82AE-EA98AF4A49F4}"/>
                    </a:ext>
                  </a:extLst>
                </p:cNvPr>
                <p:cNvSpPr/>
                <p:nvPr/>
              </p:nvSpPr>
              <p:spPr>
                <a:xfrm>
                  <a:off x="25557282" y="20238319"/>
                  <a:ext cx="1080120" cy="114397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9" name="Oval 98">
                  <a:extLst>
                    <a:ext uri="{FF2B5EF4-FFF2-40B4-BE49-F238E27FC236}">
                      <a16:creationId xmlns:a16="http://schemas.microsoft.com/office/drawing/2014/main" id="{807A2B9A-1303-0544-BFFD-77956AE8A743}"/>
                    </a:ext>
                  </a:extLst>
                </p:cNvPr>
                <p:cNvSpPr/>
                <p:nvPr/>
              </p:nvSpPr>
              <p:spPr>
                <a:xfrm>
                  <a:off x="27897282" y="20220415"/>
                  <a:ext cx="1080120" cy="114397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00" name="Group 99">
                  <a:extLst>
                    <a:ext uri="{FF2B5EF4-FFF2-40B4-BE49-F238E27FC236}">
                      <a16:creationId xmlns:a16="http://schemas.microsoft.com/office/drawing/2014/main" id="{B73B93BF-1370-5540-A7C1-F35C2F4CFF9E}"/>
                    </a:ext>
                  </a:extLst>
                </p:cNvPr>
                <p:cNvGrpSpPr/>
                <p:nvPr/>
              </p:nvGrpSpPr>
              <p:grpSpPr>
                <a:xfrm>
                  <a:off x="23724064" y="14361098"/>
                  <a:ext cx="7200000" cy="9571120"/>
                  <a:chOff x="21334223" y="16808936"/>
                  <a:chExt cx="7200000" cy="9571120"/>
                </a:xfrm>
              </p:grpSpPr>
              <p:sp>
                <p:nvSpPr>
                  <p:cNvPr id="101" name="Arc 100">
                    <a:extLst>
                      <a:ext uri="{FF2B5EF4-FFF2-40B4-BE49-F238E27FC236}">
                        <a16:creationId xmlns:a16="http://schemas.microsoft.com/office/drawing/2014/main" id="{DFCFF71C-DC52-C549-AF05-8F1DFFF7D816}"/>
                      </a:ext>
                    </a:extLst>
                  </p:cNvPr>
                  <p:cNvSpPr/>
                  <p:nvPr/>
                </p:nvSpPr>
                <p:spPr>
                  <a:xfrm rot="18796464">
                    <a:off x="21334223" y="16808936"/>
                    <a:ext cx="7200000" cy="7200000"/>
                  </a:xfrm>
                  <a:prstGeom prst="arc">
                    <a:avLst/>
                  </a:prstGeom>
                  <a:ln w="76200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2" name="Arc 101">
                    <a:extLst>
                      <a:ext uri="{FF2B5EF4-FFF2-40B4-BE49-F238E27FC236}">
                        <a16:creationId xmlns:a16="http://schemas.microsoft.com/office/drawing/2014/main" id="{6822B75E-B1F0-D64F-B93F-F8FFC4DD64B1}"/>
                      </a:ext>
                    </a:extLst>
                  </p:cNvPr>
                  <p:cNvSpPr/>
                  <p:nvPr/>
                </p:nvSpPr>
                <p:spPr>
                  <a:xfrm rot="18796464">
                    <a:off x="21334223" y="19180056"/>
                    <a:ext cx="7200000" cy="7200000"/>
                  </a:xfrm>
                  <a:prstGeom prst="arc">
                    <a:avLst/>
                  </a:prstGeom>
                  <a:ln w="762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105" name="Straight Arrow Connector 104">
                    <a:extLst>
                      <a:ext uri="{FF2B5EF4-FFF2-40B4-BE49-F238E27FC236}">
                        <a16:creationId xmlns:a16="http://schemas.microsoft.com/office/drawing/2014/main" id="{760729DE-42A1-3444-9F21-3D0C6453688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3782223" y="16908253"/>
                    <a:ext cx="1069982" cy="5760000"/>
                  </a:xfrm>
                  <a:prstGeom prst="straightConnector1">
                    <a:avLst/>
                  </a:prstGeom>
                  <a:ln>
                    <a:solidFill>
                      <a:schemeClr val="tx2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97" name="Straight Arrow Connector 96">
                <a:extLst>
                  <a:ext uri="{FF2B5EF4-FFF2-40B4-BE49-F238E27FC236}">
                    <a16:creationId xmlns:a16="http://schemas.microsoft.com/office/drawing/2014/main" id="{D36F2D0B-CFE5-A348-A371-BAB20A51DB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2068000" y="16164000"/>
                <a:ext cx="1069982" cy="5760000"/>
              </a:xfrm>
              <a:prstGeom prst="straightConnector1">
                <a:avLst/>
              </a:prstGeom>
              <a:ln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19148DF6-E496-3945-8AA6-7B8FE3A29620}"/>
                </a:ext>
              </a:extLst>
            </p:cNvPr>
            <p:cNvGrpSpPr/>
            <p:nvPr/>
          </p:nvGrpSpPr>
          <p:grpSpPr>
            <a:xfrm>
              <a:off x="3672145" y="1152656"/>
              <a:ext cx="5738164" cy="5573933"/>
              <a:chOff x="3672145" y="1152656"/>
              <a:chExt cx="5738164" cy="5573933"/>
            </a:xfrm>
          </p:grpSpPr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70D48488-4368-D94D-A722-E44E47A65F55}"/>
                  </a:ext>
                </a:extLst>
              </p:cNvPr>
              <p:cNvGrpSpPr/>
              <p:nvPr/>
            </p:nvGrpSpPr>
            <p:grpSpPr>
              <a:xfrm>
                <a:off x="6612986" y="3324767"/>
                <a:ext cx="2797323" cy="3401822"/>
                <a:chOff x="6433987" y="3361109"/>
                <a:chExt cx="2797323" cy="3401822"/>
              </a:xfrm>
            </p:grpSpPr>
            <p:grpSp>
              <p:nvGrpSpPr>
                <p:cNvPr id="107" name="Group 106">
                  <a:extLst>
                    <a:ext uri="{FF2B5EF4-FFF2-40B4-BE49-F238E27FC236}">
                      <a16:creationId xmlns:a16="http://schemas.microsoft.com/office/drawing/2014/main" id="{4D800A96-8953-3043-86FC-104FD21BABB8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6433987" y="3361109"/>
                  <a:ext cx="2797323" cy="2891937"/>
                  <a:chOff x="24003129" y="13633907"/>
                  <a:chExt cx="7200000" cy="7443508"/>
                </a:xfrm>
              </p:grpSpPr>
              <p:grpSp>
                <p:nvGrpSpPr>
                  <p:cNvPr id="108" name="Group 107">
                    <a:extLst>
                      <a:ext uri="{FF2B5EF4-FFF2-40B4-BE49-F238E27FC236}">
                        <a16:creationId xmlns:a16="http://schemas.microsoft.com/office/drawing/2014/main" id="{0F2FCD29-706E-7540-8271-1B7D6416B29C}"/>
                      </a:ext>
                    </a:extLst>
                  </p:cNvPr>
                  <p:cNvGrpSpPr/>
                  <p:nvPr/>
                </p:nvGrpSpPr>
                <p:grpSpPr>
                  <a:xfrm>
                    <a:off x="26568000" y="14796000"/>
                    <a:ext cx="2160000" cy="396000"/>
                    <a:chOff x="20844000" y="14256000"/>
                    <a:chExt cx="2160000" cy="396000"/>
                  </a:xfrm>
                </p:grpSpPr>
                <p:sp>
                  <p:nvSpPr>
                    <p:cNvPr id="117" name="Oval 116">
                      <a:extLst>
                        <a:ext uri="{FF2B5EF4-FFF2-40B4-BE49-F238E27FC236}">
                          <a16:creationId xmlns:a16="http://schemas.microsoft.com/office/drawing/2014/main" id="{E2DCBA1C-1B15-D649-84A9-CC67F4A0FD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80000" y="14273511"/>
                      <a:ext cx="360000" cy="360000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8" name="Rectangle 117">
                      <a:extLst>
                        <a:ext uri="{FF2B5EF4-FFF2-40B4-BE49-F238E27FC236}">
                          <a16:creationId xmlns:a16="http://schemas.microsoft.com/office/drawing/2014/main" id="{A252AE52-49F1-2645-AC2D-48251B118D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44000" y="14256000"/>
                      <a:ext cx="900000" cy="39600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19" name="Group 118">
                      <a:extLst>
                        <a:ext uri="{FF2B5EF4-FFF2-40B4-BE49-F238E27FC236}">
                          <a16:creationId xmlns:a16="http://schemas.microsoft.com/office/drawing/2014/main" id="{A18784E4-ED34-7C4D-860B-B06FC99B0F8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104000" y="14256000"/>
                      <a:ext cx="900000" cy="396000"/>
                      <a:chOff x="20851200" y="14408400"/>
                      <a:chExt cx="900000" cy="396000"/>
                    </a:xfrm>
                  </p:grpSpPr>
                  <p:sp>
                    <p:nvSpPr>
                      <p:cNvPr id="120" name="Oval 119">
                        <a:extLst>
                          <a:ext uri="{FF2B5EF4-FFF2-40B4-BE49-F238E27FC236}">
                            <a16:creationId xmlns:a16="http://schemas.microsoft.com/office/drawing/2014/main" id="{7740AA2A-54CA-B048-8C5D-ECF837616E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923200" y="14425911"/>
                        <a:ext cx="360000" cy="360000"/>
                      </a:xfrm>
                      <a:prstGeom prst="ellipse">
                        <a:avLst/>
                      </a:prstGeom>
                      <a:solidFill>
                        <a:srgbClr val="FF000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1" name="Rectangle 120">
                        <a:extLst>
                          <a:ext uri="{FF2B5EF4-FFF2-40B4-BE49-F238E27FC236}">
                            <a16:creationId xmlns:a16="http://schemas.microsoft.com/office/drawing/2014/main" id="{A6E16D5F-1CA3-6449-8A97-4BE7FD5FBA9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851200" y="14408400"/>
                        <a:ext cx="900000" cy="39600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109" name="Group 108">
                    <a:extLst>
                      <a:ext uri="{FF2B5EF4-FFF2-40B4-BE49-F238E27FC236}">
                        <a16:creationId xmlns:a16="http://schemas.microsoft.com/office/drawing/2014/main" id="{053E9C75-FFB7-D240-A742-40CE642965B5}"/>
                      </a:ext>
                    </a:extLst>
                  </p:cNvPr>
                  <p:cNvGrpSpPr/>
                  <p:nvPr/>
                </p:nvGrpSpPr>
                <p:grpSpPr>
                  <a:xfrm>
                    <a:off x="24003129" y="13633907"/>
                    <a:ext cx="7200000" cy="7443508"/>
                    <a:chOff x="21334223" y="14328000"/>
                    <a:chExt cx="7200000" cy="7443508"/>
                  </a:xfrm>
                </p:grpSpPr>
                <p:sp>
                  <p:nvSpPr>
                    <p:cNvPr id="110" name="Arc 109">
                      <a:extLst>
                        <a:ext uri="{FF2B5EF4-FFF2-40B4-BE49-F238E27FC236}">
                          <a16:creationId xmlns:a16="http://schemas.microsoft.com/office/drawing/2014/main" id="{BEDF1306-2DCC-1841-80A9-1E3B69B33E37}"/>
                        </a:ext>
                      </a:extLst>
                    </p:cNvPr>
                    <p:cNvSpPr/>
                    <p:nvPr/>
                  </p:nvSpPr>
                  <p:spPr>
                    <a:xfrm rot="18796464">
                      <a:off x="21334223" y="14571508"/>
                      <a:ext cx="7200000" cy="7200000"/>
                    </a:xfrm>
                    <a:prstGeom prst="arc">
                      <a:avLst/>
                    </a:prstGeom>
                    <a:ln w="76200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2" name="Oval 111">
                      <a:extLst>
                        <a:ext uri="{FF2B5EF4-FFF2-40B4-BE49-F238E27FC236}">
                          <a16:creationId xmlns:a16="http://schemas.microsoft.com/office/drawing/2014/main" id="{E9A58912-6A1B-2D46-A35C-ACF032056B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1987" y="20229250"/>
                      <a:ext cx="1080120" cy="1143978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bg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3" name="Oval 112">
                      <a:extLst>
                        <a:ext uri="{FF2B5EF4-FFF2-40B4-BE49-F238E27FC236}">
                          <a16:creationId xmlns:a16="http://schemas.microsoft.com/office/drawing/2014/main" id="{D0CE9949-F652-2643-AB9F-5F7AE72EEC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843094" y="20206093"/>
                      <a:ext cx="1080120" cy="1143978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bg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14" name="Straight Arrow Connector 113">
                      <a:extLst>
                        <a:ext uri="{FF2B5EF4-FFF2-40B4-BE49-F238E27FC236}">
                          <a16:creationId xmlns:a16="http://schemas.microsoft.com/office/drawing/2014/main" id="{94E7DC36-9B83-B543-8DC4-6E5C1F56788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3700418" y="14821158"/>
                      <a:ext cx="1081282" cy="5436000"/>
                    </a:xfrm>
                    <a:prstGeom prst="straightConnector1">
                      <a:avLst/>
                    </a:prstGeom>
                    <a:ln>
                      <a:solidFill>
                        <a:schemeClr val="tx2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5" name="Straight Arrow Connector 114">
                      <a:extLst>
                        <a:ext uri="{FF2B5EF4-FFF2-40B4-BE49-F238E27FC236}">
                          <a16:creationId xmlns:a16="http://schemas.microsoft.com/office/drawing/2014/main" id="{8A9904B7-63B9-BA42-8718-02ABC27C999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24781700" y="14821158"/>
                      <a:ext cx="1449519" cy="5377009"/>
                    </a:xfrm>
                    <a:prstGeom prst="straightConnector1">
                      <a:avLst/>
                    </a:prstGeom>
                    <a:ln>
                      <a:solidFill>
                        <a:schemeClr val="tx2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6" name="Cross 115">
                      <a:extLst>
                        <a:ext uri="{FF2B5EF4-FFF2-40B4-BE49-F238E27FC236}">
                          <a16:creationId xmlns:a16="http://schemas.microsoft.com/office/drawing/2014/main" id="{A131D8D1-2B9D-A847-ADE9-53307A96DC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552000" y="14328000"/>
                      <a:ext cx="503999" cy="503999"/>
                    </a:xfrm>
                    <a:prstGeom prst="plus">
                      <a:avLst>
                        <a:gd name="adj" fmla="val 43889"/>
                      </a:avLst>
                    </a:prstGeom>
                    <a:solidFill>
                      <a:srgbClr val="FF000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pattFill prst="horzBrick">
                          <a:fgClr>
                            <a:schemeClr val="lt1"/>
                          </a:fgClr>
                          <a:bgClr>
                            <a:schemeClr val="bg1"/>
                          </a:bgClr>
                        </a:pattFill>
                      </a:endParaRPr>
                    </a:p>
                  </p:txBody>
                </p:sp>
              </p:grpSp>
            </p:grpSp>
            <p:sp>
              <p:nvSpPr>
                <p:cNvPr id="122" name="Arc 121">
                  <a:extLst>
                    <a:ext uri="{FF2B5EF4-FFF2-40B4-BE49-F238E27FC236}">
                      <a16:creationId xmlns:a16="http://schemas.microsoft.com/office/drawing/2014/main" id="{67250818-4539-1E40-BAED-6C01F4550B7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8796464">
                  <a:off x="6552000" y="4225941"/>
                  <a:ext cx="2536990" cy="2536990"/>
                </a:xfrm>
                <a:prstGeom prst="arc">
                  <a:avLst/>
                </a:prstGeom>
                <a:ln w="762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9F83A643-30A8-2B4D-B378-B20DA51BB597}"/>
                  </a:ext>
                </a:extLst>
              </p:cNvPr>
              <p:cNvGrpSpPr/>
              <p:nvPr/>
            </p:nvGrpSpPr>
            <p:grpSpPr>
              <a:xfrm>
                <a:off x="3672145" y="1152656"/>
                <a:ext cx="5476364" cy="2806615"/>
                <a:chOff x="3672145" y="1152656"/>
                <a:chExt cx="5476364" cy="2806615"/>
              </a:xfrm>
            </p:grpSpPr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84D65249-F221-2447-ACAB-5CD6F58CCC86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4420490" y="3550499"/>
                  <a:ext cx="500023" cy="94964"/>
                  <a:chOff x="21202003" y="14255511"/>
                  <a:chExt cx="2085133" cy="396000"/>
                </a:xfrm>
              </p:grpSpPr>
              <p:sp>
                <p:nvSpPr>
                  <p:cNvPr id="71" name="Oval 70">
                    <a:extLst>
                      <a:ext uri="{FF2B5EF4-FFF2-40B4-BE49-F238E27FC236}">
                        <a16:creationId xmlns:a16="http://schemas.microsoft.com/office/drawing/2014/main" id="{753D33EE-75C3-C440-8876-5ED12A235DD3}"/>
                      </a:ext>
                    </a:extLst>
                  </p:cNvPr>
                  <p:cNvSpPr/>
                  <p:nvPr/>
                </p:nvSpPr>
                <p:spPr>
                  <a:xfrm>
                    <a:off x="21742003" y="14273511"/>
                    <a:ext cx="360000" cy="360000"/>
                  </a:xfrm>
                  <a:prstGeom prst="ellipse">
                    <a:avLst/>
                  </a:prstGeom>
                  <a:solidFill>
                    <a:schemeClr val="accent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2" name="Rectangle 71">
                    <a:extLst>
                      <a:ext uri="{FF2B5EF4-FFF2-40B4-BE49-F238E27FC236}">
                        <a16:creationId xmlns:a16="http://schemas.microsoft.com/office/drawing/2014/main" id="{86B42A9A-1F26-C643-B004-CE53B345A8FA}"/>
                      </a:ext>
                    </a:extLst>
                  </p:cNvPr>
                  <p:cNvSpPr/>
                  <p:nvPr/>
                </p:nvSpPr>
                <p:spPr>
                  <a:xfrm>
                    <a:off x="21202003" y="14255511"/>
                    <a:ext cx="900000" cy="39600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3" name="Group 72">
                    <a:extLst>
                      <a:ext uri="{FF2B5EF4-FFF2-40B4-BE49-F238E27FC236}">
                        <a16:creationId xmlns:a16="http://schemas.microsoft.com/office/drawing/2014/main" id="{9359DBF3-0CB6-9F4C-9C33-8808D6332DFF}"/>
                      </a:ext>
                    </a:extLst>
                  </p:cNvPr>
                  <p:cNvGrpSpPr/>
                  <p:nvPr/>
                </p:nvGrpSpPr>
                <p:grpSpPr>
                  <a:xfrm>
                    <a:off x="22387136" y="14255511"/>
                    <a:ext cx="900000" cy="396000"/>
                    <a:chOff x="21134336" y="14407911"/>
                    <a:chExt cx="900000" cy="396000"/>
                  </a:xfrm>
                </p:grpSpPr>
                <p:sp>
                  <p:nvSpPr>
                    <p:cNvPr id="74" name="Oval 73">
                      <a:extLst>
                        <a:ext uri="{FF2B5EF4-FFF2-40B4-BE49-F238E27FC236}">
                          <a16:creationId xmlns:a16="http://schemas.microsoft.com/office/drawing/2014/main" id="{EC28A81F-2F28-3C4E-A9C4-0B138D81C6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41203" y="14425911"/>
                      <a:ext cx="360000" cy="360000"/>
                    </a:xfrm>
                    <a:prstGeom prst="ellipse">
                      <a:avLst/>
                    </a:prstGeom>
                    <a:solidFill>
                      <a:schemeClr val="accent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" name="Rectangle 74">
                      <a:extLst>
                        <a:ext uri="{FF2B5EF4-FFF2-40B4-BE49-F238E27FC236}">
                          <a16:creationId xmlns:a16="http://schemas.microsoft.com/office/drawing/2014/main" id="{5B9179DF-BBD0-674B-92B0-42E33774BA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34336" y="14407911"/>
                      <a:ext cx="900000" cy="39600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A7B14AD4-18EA-C44B-A62B-5558075B11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72145" y="1152656"/>
                  <a:ext cx="2273723" cy="1944000"/>
                </a:xfrm>
                <a:prstGeom prst="rect">
                  <a:avLst/>
                </a:prstGeom>
              </p:spPr>
            </p:pic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D832704F-C355-264B-AC77-5435CA4D02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74788" y="1152656"/>
                  <a:ext cx="2273721" cy="194400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66" name="Cross 65">
                  <a:extLst>
                    <a:ext uri="{FF2B5EF4-FFF2-40B4-BE49-F238E27FC236}">
                      <a16:creationId xmlns:a16="http://schemas.microsoft.com/office/drawing/2014/main" id="{164BE0DE-211E-5445-9408-7C5E42B366E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flipH="1" flipV="1">
                  <a:off x="4536000" y="3737728"/>
                  <a:ext cx="221543" cy="221543"/>
                </a:xfrm>
                <a:prstGeom prst="plus">
                  <a:avLst>
                    <a:gd name="adj" fmla="val 43889"/>
                  </a:avLst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26544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icture containing clock&#10;&#10;Description automatically generated">
            <a:extLst>
              <a:ext uri="{FF2B5EF4-FFF2-40B4-BE49-F238E27FC236}">
                <a16:creationId xmlns:a16="http://schemas.microsoft.com/office/drawing/2014/main" id="{3CC95CB8-8C7E-DC4E-8997-52021FD6B9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5698" y="3821697"/>
            <a:ext cx="2796423" cy="2088000"/>
          </a:xfrm>
        </p:spPr>
      </p:pic>
      <p:pic>
        <p:nvPicPr>
          <p:cNvPr id="11" name="Picture 10" descr="A picture containing clock&#10;&#10;Description automatically generated">
            <a:extLst>
              <a:ext uri="{FF2B5EF4-FFF2-40B4-BE49-F238E27FC236}">
                <a16:creationId xmlns:a16="http://schemas.microsoft.com/office/drawing/2014/main" id="{3F43A3E0-E6A1-A54D-BFBC-BC05C3507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997" y="3821697"/>
            <a:ext cx="2796423" cy="2088000"/>
          </a:xfrm>
          <a:prstGeom prst="rect">
            <a:avLst/>
          </a:prstGeom>
        </p:spPr>
      </p:pic>
      <p:pic>
        <p:nvPicPr>
          <p:cNvPr id="13" name="Picture 12" descr="A picture containing clock&#10;&#10;Description automatically generated">
            <a:extLst>
              <a:ext uri="{FF2B5EF4-FFF2-40B4-BE49-F238E27FC236}">
                <a16:creationId xmlns:a16="http://schemas.microsoft.com/office/drawing/2014/main" id="{C6D23237-55DB-6544-A433-56E68373E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1004" y="3800025"/>
            <a:ext cx="2796423" cy="2088000"/>
          </a:xfrm>
          <a:prstGeom prst="rect">
            <a:avLst/>
          </a:prstGeom>
        </p:spPr>
      </p:pic>
      <p:pic>
        <p:nvPicPr>
          <p:cNvPr id="15" name="Picture 14" descr="A picture containing clock&#10;&#10;Description automatically generated">
            <a:extLst>
              <a:ext uri="{FF2B5EF4-FFF2-40B4-BE49-F238E27FC236}">
                <a16:creationId xmlns:a16="http://schemas.microsoft.com/office/drawing/2014/main" id="{95EA16F6-9A59-6040-A24A-87696275A0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9004" y="3800025"/>
            <a:ext cx="2796423" cy="2088000"/>
          </a:xfrm>
          <a:prstGeom prst="rect">
            <a:avLst/>
          </a:prstGeom>
        </p:spPr>
      </p:pic>
      <p:pic>
        <p:nvPicPr>
          <p:cNvPr id="17" name="Picture 16" descr="A picture containing clock&#10;&#10;Description automatically generated">
            <a:extLst>
              <a:ext uri="{FF2B5EF4-FFF2-40B4-BE49-F238E27FC236}">
                <a16:creationId xmlns:a16="http://schemas.microsoft.com/office/drawing/2014/main" id="{78AD25F2-B535-AB4D-BC01-0861B193A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0000" y="1531144"/>
            <a:ext cx="2791602" cy="2084400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B5E769-7F65-3147-BC37-AF274D80E4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4000" y="1531144"/>
            <a:ext cx="2791602" cy="2084400"/>
          </a:xfrm>
          <a:prstGeom prst="rect">
            <a:avLst/>
          </a:prstGeom>
        </p:spPr>
      </p:pic>
      <p:pic>
        <p:nvPicPr>
          <p:cNvPr id="10" name="Picture 9" descr="A close up of a device&#10;&#10;Description automatically generated">
            <a:extLst>
              <a:ext uri="{FF2B5EF4-FFF2-40B4-BE49-F238E27FC236}">
                <a16:creationId xmlns:a16="http://schemas.microsoft.com/office/drawing/2014/main" id="{A88DA606-1984-A84E-9647-31FBA586667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92381"/>
          <a:stretch/>
        </p:blipFill>
        <p:spPr>
          <a:xfrm>
            <a:off x="4206600" y="6129905"/>
            <a:ext cx="4114800" cy="52251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CD6A1E-57AE-6A4C-BA33-38E7C102E2A7}"/>
              </a:ext>
            </a:extLst>
          </p:cNvPr>
          <p:cNvSpPr/>
          <p:nvPr/>
        </p:nvSpPr>
        <p:spPr>
          <a:xfrm>
            <a:off x="3240000" y="1531144"/>
            <a:ext cx="5815602" cy="199410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FCB7BD-6CFC-4242-8CF9-3FC352DEC198}"/>
              </a:ext>
            </a:extLst>
          </p:cNvPr>
          <p:cNvSpPr/>
          <p:nvPr/>
        </p:nvSpPr>
        <p:spPr>
          <a:xfrm>
            <a:off x="838200" y="3890316"/>
            <a:ext cx="5257800" cy="199410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F2314A-D233-E74D-B6F1-38E7920CBA2E}"/>
              </a:ext>
            </a:extLst>
          </p:cNvPr>
          <p:cNvSpPr/>
          <p:nvPr/>
        </p:nvSpPr>
        <p:spPr>
          <a:xfrm>
            <a:off x="6151705" y="3890316"/>
            <a:ext cx="5335306" cy="199410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E88C463-2277-E240-B113-2A0B13360D27}"/>
              </a:ext>
            </a:extLst>
          </p:cNvPr>
          <p:cNvSpPr txBox="1">
            <a:spLocks/>
          </p:cNvSpPr>
          <p:nvPr/>
        </p:nvSpPr>
        <p:spPr>
          <a:xfrm>
            <a:off x="670201" y="2055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Depth Dependent Binocular VF from monocular ones</a:t>
            </a:r>
          </a:p>
        </p:txBody>
      </p:sp>
    </p:spTree>
    <p:extLst>
      <p:ext uri="{BB962C8B-B14F-4D97-AF65-F5344CB8AC3E}">
        <p14:creationId xmlns:p14="http://schemas.microsoft.com/office/powerpoint/2010/main" val="1593242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DAAB16A8-7AD7-0B4B-AD91-F61BE19F37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21477"/>
          <a:stretch/>
        </p:blipFill>
        <p:spPr>
          <a:xfrm>
            <a:off x="1784297" y="701882"/>
            <a:ext cx="8832467" cy="6156118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57CFCDB-BA77-C84C-A930-3F8749FA4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269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Trigonometry </a:t>
            </a:r>
          </a:p>
        </p:txBody>
      </p:sp>
    </p:spTree>
    <p:extLst>
      <p:ext uri="{BB962C8B-B14F-4D97-AF65-F5344CB8AC3E}">
        <p14:creationId xmlns:p14="http://schemas.microsoft.com/office/powerpoint/2010/main" val="2797745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BD0180A5-D8AA-E745-AECA-8542A8A4A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3552" y="-1"/>
            <a:ext cx="4114800" cy="68580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179E268-1402-4F4E-88E0-08372188A612}"/>
              </a:ext>
            </a:extLst>
          </p:cNvPr>
          <p:cNvGrpSpPr/>
          <p:nvPr/>
        </p:nvGrpSpPr>
        <p:grpSpPr>
          <a:xfrm>
            <a:off x="645952" y="699247"/>
            <a:ext cx="6165305" cy="6526573"/>
            <a:chOff x="3245004" y="1152656"/>
            <a:chExt cx="6165305" cy="652657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EAB2EFD-E337-464C-87E8-7564026E3CF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45004" y="3889338"/>
              <a:ext cx="2850996" cy="3789891"/>
              <a:chOff x="18468000" y="16064683"/>
              <a:chExt cx="7200000" cy="957112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435CE8D2-D83C-5B4E-A3B4-D15A031FEEA8}"/>
                  </a:ext>
                </a:extLst>
              </p:cNvPr>
              <p:cNvGrpSpPr/>
              <p:nvPr/>
            </p:nvGrpSpPr>
            <p:grpSpPr>
              <a:xfrm>
                <a:off x="18468000" y="16064683"/>
                <a:ext cx="7200000" cy="9571120"/>
                <a:chOff x="23724064" y="14361098"/>
                <a:chExt cx="7200000" cy="9571120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3B952CC5-6A13-534B-A320-784CD25E802E}"/>
                    </a:ext>
                  </a:extLst>
                </p:cNvPr>
                <p:cNvSpPr/>
                <p:nvPr/>
              </p:nvSpPr>
              <p:spPr>
                <a:xfrm>
                  <a:off x="25557282" y="20238319"/>
                  <a:ext cx="1080120" cy="114397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D9A93D49-3CFF-1C42-8935-6BB47ECDF758}"/>
                    </a:ext>
                  </a:extLst>
                </p:cNvPr>
                <p:cNvSpPr/>
                <p:nvPr/>
              </p:nvSpPr>
              <p:spPr>
                <a:xfrm>
                  <a:off x="27897282" y="20220415"/>
                  <a:ext cx="1080120" cy="1143978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400B161D-CCDD-D54C-A410-A357053057C4}"/>
                    </a:ext>
                  </a:extLst>
                </p:cNvPr>
                <p:cNvGrpSpPr/>
                <p:nvPr/>
              </p:nvGrpSpPr>
              <p:grpSpPr>
                <a:xfrm>
                  <a:off x="23724064" y="14361098"/>
                  <a:ext cx="7200000" cy="9571120"/>
                  <a:chOff x="21334223" y="16808936"/>
                  <a:chExt cx="7200000" cy="9571120"/>
                </a:xfrm>
              </p:grpSpPr>
              <p:sp>
                <p:nvSpPr>
                  <p:cNvPr id="38" name="Arc 37">
                    <a:extLst>
                      <a:ext uri="{FF2B5EF4-FFF2-40B4-BE49-F238E27FC236}">
                        <a16:creationId xmlns:a16="http://schemas.microsoft.com/office/drawing/2014/main" id="{56FED76F-F3C0-3B4B-9EB1-C3F136C9FDCD}"/>
                      </a:ext>
                    </a:extLst>
                  </p:cNvPr>
                  <p:cNvSpPr/>
                  <p:nvPr/>
                </p:nvSpPr>
                <p:spPr>
                  <a:xfrm rot="18796464">
                    <a:off x="21334223" y="16808936"/>
                    <a:ext cx="7200000" cy="7200000"/>
                  </a:xfrm>
                  <a:prstGeom prst="arc">
                    <a:avLst/>
                  </a:prstGeom>
                  <a:ln w="76200">
                    <a:solidFill>
                      <a:schemeClr val="bg1">
                        <a:lumMod val="75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" name="Arc 38">
                    <a:extLst>
                      <a:ext uri="{FF2B5EF4-FFF2-40B4-BE49-F238E27FC236}">
                        <a16:creationId xmlns:a16="http://schemas.microsoft.com/office/drawing/2014/main" id="{EB8827C5-09A4-7E48-AA5D-D06E075719C2}"/>
                      </a:ext>
                    </a:extLst>
                  </p:cNvPr>
                  <p:cNvSpPr/>
                  <p:nvPr/>
                </p:nvSpPr>
                <p:spPr>
                  <a:xfrm rot="18796464">
                    <a:off x="21334223" y="19180056"/>
                    <a:ext cx="7200000" cy="7200000"/>
                  </a:xfrm>
                  <a:prstGeom prst="arc">
                    <a:avLst/>
                  </a:prstGeom>
                  <a:ln w="762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40" name="Straight Arrow Connector 39">
                    <a:extLst>
                      <a:ext uri="{FF2B5EF4-FFF2-40B4-BE49-F238E27FC236}">
                        <a16:creationId xmlns:a16="http://schemas.microsoft.com/office/drawing/2014/main" id="{975A8131-E729-A644-9D38-EB86506E73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3782223" y="16908253"/>
                    <a:ext cx="1069982" cy="5760000"/>
                  </a:xfrm>
                  <a:prstGeom prst="straightConnector1">
                    <a:avLst/>
                  </a:prstGeom>
                  <a:ln>
                    <a:solidFill>
                      <a:schemeClr val="tx2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35E521A3-303C-8145-8A1A-0FB3D638F5F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2068000" y="16164000"/>
                <a:ext cx="1069982" cy="5760000"/>
              </a:xfrm>
              <a:prstGeom prst="straightConnector1">
                <a:avLst/>
              </a:prstGeom>
              <a:ln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CECFE56-DD99-B342-A544-D191A75A5DA5}"/>
                </a:ext>
              </a:extLst>
            </p:cNvPr>
            <p:cNvGrpSpPr/>
            <p:nvPr/>
          </p:nvGrpSpPr>
          <p:grpSpPr>
            <a:xfrm>
              <a:off x="3672145" y="1152656"/>
              <a:ext cx="5738164" cy="5573933"/>
              <a:chOff x="3672145" y="1152656"/>
              <a:chExt cx="5738164" cy="5573933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B5B75C4-32DE-914D-A1E1-E7A57ED2C04B}"/>
                  </a:ext>
                </a:extLst>
              </p:cNvPr>
              <p:cNvGrpSpPr/>
              <p:nvPr/>
            </p:nvGrpSpPr>
            <p:grpSpPr>
              <a:xfrm>
                <a:off x="6612986" y="3324767"/>
                <a:ext cx="2797323" cy="3401822"/>
                <a:chOff x="6433987" y="3361109"/>
                <a:chExt cx="2797323" cy="3401822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0C2EF6EC-BDD9-F744-BBCA-FE4167D7D512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6433987" y="3361109"/>
                  <a:ext cx="2797323" cy="2891937"/>
                  <a:chOff x="24003129" y="13633907"/>
                  <a:chExt cx="7200000" cy="7443508"/>
                </a:xfrm>
              </p:grpSpPr>
              <p:grpSp>
                <p:nvGrpSpPr>
                  <p:cNvPr id="20" name="Group 19">
                    <a:extLst>
                      <a:ext uri="{FF2B5EF4-FFF2-40B4-BE49-F238E27FC236}">
                        <a16:creationId xmlns:a16="http://schemas.microsoft.com/office/drawing/2014/main" id="{00FE9169-CD2D-6340-9657-5CEE432CF819}"/>
                      </a:ext>
                    </a:extLst>
                  </p:cNvPr>
                  <p:cNvGrpSpPr/>
                  <p:nvPr/>
                </p:nvGrpSpPr>
                <p:grpSpPr>
                  <a:xfrm>
                    <a:off x="26568000" y="14796000"/>
                    <a:ext cx="2160000" cy="396000"/>
                    <a:chOff x="20844000" y="14256000"/>
                    <a:chExt cx="2160000" cy="396000"/>
                  </a:xfrm>
                </p:grpSpPr>
                <p:sp>
                  <p:nvSpPr>
                    <p:cNvPr id="28" name="Oval 27">
                      <a:extLst>
                        <a:ext uri="{FF2B5EF4-FFF2-40B4-BE49-F238E27FC236}">
                          <a16:creationId xmlns:a16="http://schemas.microsoft.com/office/drawing/2014/main" id="{BEA65482-1D72-A44B-B140-953C8E2B4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80000" y="14273511"/>
                      <a:ext cx="360000" cy="360000"/>
                    </a:xfrm>
                    <a:prstGeom prst="ellipse">
                      <a:avLst/>
                    </a:prstGeom>
                    <a:solidFill>
                      <a:srgbClr val="FF000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" name="Rectangle 28">
                      <a:extLst>
                        <a:ext uri="{FF2B5EF4-FFF2-40B4-BE49-F238E27FC236}">
                          <a16:creationId xmlns:a16="http://schemas.microsoft.com/office/drawing/2014/main" id="{870C41BB-448A-0C48-9975-5C9EB7F7D2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44000" y="14256000"/>
                      <a:ext cx="900000" cy="39600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30" name="Group 29">
                      <a:extLst>
                        <a:ext uri="{FF2B5EF4-FFF2-40B4-BE49-F238E27FC236}">
                          <a16:creationId xmlns:a16="http://schemas.microsoft.com/office/drawing/2014/main" id="{9D58E50C-BF13-0449-B6FF-1A66B3CE63B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104000" y="14256000"/>
                      <a:ext cx="900000" cy="396000"/>
                      <a:chOff x="20851200" y="14408400"/>
                      <a:chExt cx="900000" cy="396000"/>
                    </a:xfrm>
                  </p:grpSpPr>
                  <p:sp>
                    <p:nvSpPr>
                      <p:cNvPr id="31" name="Oval 30">
                        <a:extLst>
                          <a:ext uri="{FF2B5EF4-FFF2-40B4-BE49-F238E27FC236}">
                            <a16:creationId xmlns:a16="http://schemas.microsoft.com/office/drawing/2014/main" id="{02873994-BDCF-EC45-8A69-7002AD106D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923200" y="14425911"/>
                        <a:ext cx="360000" cy="360000"/>
                      </a:xfrm>
                      <a:prstGeom prst="ellipse">
                        <a:avLst/>
                      </a:prstGeom>
                      <a:solidFill>
                        <a:srgbClr val="FF0000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2" name="Rectangle 31">
                        <a:extLst>
                          <a:ext uri="{FF2B5EF4-FFF2-40B4-BE49-F238E27FC236}">
                            <a16:creationId xmlns:a16="http://schemas.microsoft.com/office/drawing/2014/main" id="{DDBCEE42-A96E-E94A-BEC4-1274049357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851200" y="14408400"/>
                        <a:ext cx="900000" cy="39600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DE9CF35B-C28C-A24B-BCC9-D9BA7D25E63F}"/>
                      </a:ext>
                    </a:extLst>
                  </p:cNvPr>
                  <p:cNvGrpSpPr/>
                  <p:nvPr/>
                </p:nvGrpSpPr>
                <p:grpSpPr>
                  <a:xfrm>
                    <a:off x="24003129" y="13633907"/>
                    <a:ext cx="7200000" cy="7443508"/>
                    <a:chOff x="21334223" y="14328000"/>
                    <a:chExt cx="7200000" cy="7443508"/>
                  </a:xfrm>
                </p:grpSpPr>
                <p:sp>
                  <p:nvSpPr>
                    <p:cNvPr id="22" name="Arc 21">
                      <a:extLst>
                        <a:ext uri="{FF2B5EF4-FFF2-40B4-BE49-F238E27FC236}">
                          <a16:creationId xmlns:a16="http://schemas.microsoft.com/office/drawing/2014/main" id="{07BC2AA8-6EBE-0A47-8428-4EE0E2FF9316}"/>
                        </a:ext>
                      </a:extLst>
                    </p:cNvPr>
                    <p:cNvSpPr/>
                    <p:nvPr/>
                  </p:nvSpPr>
                  <p:spPr>
                    <a:xfrm rot="18796464">
                      <a:off x="21334223" y="14571508"/>
                      <a:ext cx="7200000" cy="7200000"/>
                    </a:xfrm>
                    <a:prstGeom prst="arc">
                      <a:avLst/>
                    </a:prstGeom>
                    <a:ln w="76200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3" name="Oval 22">
                      <a:extLst>
                        <a:ext uri="{FF2B5EF4-FFF2-40B4-BE49-F238E27FC236}">
                          <a16:creationId xmlns:a16="http://schemas.microsoft.com/office/drawing/2014/main" id="{C8395E2D-BD3D-C94B-B9EC-4A0C83ADEC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21987" y="20229250"/>
                      <a:ext cx="1080120" cy="1143978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bg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4" name="Oval 23">
                      <a:extLst>
                        <a:ext uri="{FF2B5EF4-FFF2-40B4-BE49-F238E27FC236}">
                          <a16:creationId xmlns:a16="http://schemas.microsoft.com/office/drawing/2014/main" id="{D81D16C5-948A-9342-BEE4-3E0AD9B5D1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843094" y="20206093"/>
                      <a:ext cx="1080120" cy="1143978"/>
                    </a:xfrm>
                    <a:prstGeom prst="ellipse">
                      <a:avLst/>
                    </a:prstGeom>
                    <a:noFill/>
                    <a:ln>
                      <a:solidFill>
                        <a:schemeClr val="bg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25" name="Straight Arrow Connector 24">
                      <a:extLst>
                        <a:ext uri="{FF2B5EF4-FFF2-40B4-BE49-F238E27FC236}">
                          <a16:creationId xmlns:a16="http://schemas.microsoft.com/office/drawing/2014/main" id="{5BEBDA5C-B233-F64C-8420-F41F0F45FF0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3700418" y="14821158"/>
                      <a:ext cx="1081282" cy="5436000"/>
                    </a:xfrm>
                    <a:prstGeom prst="straightConnector1">
                      <a:avLst/>
                    </a:prstGeom>
                    <a:ln>
                      <a:solidFill>
                        <a:schemeClr val="tx2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" name="Straight Arrow Connector 25">
                      <a:extLst>
                        <a:ext uri="{FF2B5EF4-FFF2-40B4-BE49-F238E27FC236}">
                          <a16:creationId xmlns:a16="http://schemas.microsoft.com/office/drawing/2014/main" id="{A2D87A38-2EA7-214F-AFA9-EDF9CF0B109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24781700" y="14821158"/>
                      <a:ext cx="1449519" cy="5377009"/>
                    </a:xfrm>
                    <a:prstGeom prst="straightConnector1">
                      <a:avLst/>
                    </a:prstGeom>
                    <a:ln>
                      <a:solidFill>
                        <a:schemeClr val="tx2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7" name="Cross 26">
                      <a:extLst>
                        <a:ext uri="{FF2B5EF4-FFF2-40B4-BE49-F238E27FC236}">
                          <a16:creationId xmlns:a16="http://schemas.microsoft.com/office/drawing/2014/main" id="{48C22D64-1A1D-524A-8D48-3E6FDDF0AE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552000" y="14328000"/>
                      <a:ext cx="503999" cy="503999"/>
                    </a:xfrm>
                    <a:prstGeom prst="plus">
                      <a:avLst>
                        <a:gd name="adj" fmla="val 43889"/>
                      </a:avLst>
                    </a:prstGeom>
                    <a:solidFill>
                      <a:srgbClr val="FF000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pattFill prst="horzBrick">
                          <a:fgClr>
                            <a:schemeClr val="lt1"/>
                          </a:fgClr>
                          <a:bgClr>
                            <a:schemeClr val="bg1"/>
                          </a:bgClr>
                        </a:pattFill>
                      </a:endParaRPr>
                    </a:p>
                  </p:txBody>
                </p:sp>
              </p:grpSp>
            </p:grpSp>
            <p:sp>
              <p:nvSpPr>
                <p:cNvPr id="19" name="Arc 18">
                  <a:extLst>
                    <a:ext uri="{FF2B5EF4-FFF2-40B4-BE49-F238E27FC236}">
                      <a16:creationId xmlns:a16="http://schemas.microsoft.com/office/drawing/2014/main" id="{E2021898-AC50-6C4C-9CEF-A7E04A4AE81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8796464">
                  <a:off x="6552000" y="4225941"/>
                  <a:ext cx="2536990" cy="2536990"/>
                </a:xfrm>
                <a:prstGeom prst="arc">
                  <a:avLst/>
                </a:prstGeom>
                <a:ln w="762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0465E207-9326-BB4C-A7C3-C9D44BFCEAAD}"/>
                  </a:ext>
                </a:extLst>
              </p:cNvPr>
              <p:cNvGrpSpPr/>
              <p:nvPr/>
            </p:nvGrpSpPr>
            <p:grpSpPr>
              <a:xfrm>
                <a:off x="3672145" y="1152656"/>
                <a:ext cx="5476364" cy="2806615"/>
                <a:chOff x="3672145" y="1152656"/>
                <a:chExt cx="5476364" cy="2806615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68724B6E-CD6A-1145-BEF8-A6AC374F7A41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4420490" y="3550499"/>
                  <a:ext cx="500023" cy="94964"/>
                  <a:chOff x="21202003" y="14255511"/>
                  <a:chExt cx="2085133" cy="396000"/>
                </a:xfrm>
              </p:grpSpPr>
              <p:sp>
                <p:nvSpPr>
                  <p:cNvPr id="13" name="Oval 12">
                    <a:extLst>
                      <a:ext uri="{FF2B5EF4-FFF2-40B4-BE49-F238E27FC236}">
                        <a16:creationId xmlns:a16="http://schemas.microsoft.com/office/drawing/2014/main" id="{D5D64F75-2806-5F4F-915A-922EE4E594E6}"/>
                      </a:ext>
                    </a:extLst>
                  </p:cNvPr>
                  <p:cNvSpPr/>
                  <p:nvPr/>
                </p:nvSpPr>
                <p:spPr>
                  <a:xfrm>
                    <a:off x="21742003" y="14273511"/>
                    <a:ext cx="360000" cy="360000"/>
                  </a:xfrm>
                  <a:prstGeom prst="ellipse">
                    <a:avLst/>
                  </a:prstGeom>
                  <a:solidFill>
                    <a:schemeClr val="accent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317365D2-EB0D-3344-AF63-C5ADC1D93BE2}"/>
                      </a:ext>
                    </a:extLst>
                  </p:cNvPr>
                  <p:cNvSpPr/>
                  <p:nvPr/>
                </p:nvSpPr>
                <p:spPr>
                  <a:xfrm>
                    <a:off x="21202003" y="14255511"/>
                    <a:ext cx="900000" cy="396000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28D536BF-383D-BD4D-8F3A-435B9C2180C6}"/>
                      </a:ext>
                    </a:extLst>
                  </p:cNvPr>
                  <p:cNvGrpSpPr/>
                  <p:nvPr/>
                </p:nvGrpSpPr>
                <p:grpSpPr>
                  <a:xfrm>
                    <a:off x="22387136" y="14255511"/>
                    <a:ext cx="900000" cy="396000"/>
                    <a:chOff x="21134336" y="14407911"/>
                    <a:chExt cx="900000" cy="396000"/>
                  </a:xfrm>
                </p:grpSpPr>
                <p:sp>
                  <p:nvSpPr>
                    <p:cNvPr id="16" name="Oval 15">
                      <a:extLst>
                        <a:ext uri="{FF2B5EF4-FFF2-40B4-BE49-F238E27FC236}">
                          <a16:creationId xmlns:a16="http://schemas.microsoft.com/office/drawing/2014/main" id="{5C634BA7-2E45-5144-9E56-F862C8E10D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641203" y="14425911"/>
                      <a:ext cx="360000" cy="360000"/>
                    </a:xfrm>
                    <a:prstGeom prst="ellipse">
                      <a:avLst/>
                    </a:prstGeom>
                    <a:solidFill>
                      <a:schemeClr val="accent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" name="Rectangle 16">
                      <a:extLst>
                        <a:ext uri="{FF2B5EF4-FFF2-40B4-BE49-F238E27FC236}">
                          <a16:creationId xmlns:a16="http://schemas.microsoft.com/office/drawing/2014/main" id="{32948C56-DE0E-6C49-AD1F-7A9850188A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134336" y="14407911"/>
                      <a:ext cx="900000" cy="39600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21D75C45-358B-5748-A9C7-37B95EFE36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72145" y="1152656"/>
                  <a:ext cx="2273723" cy="1944000"/>
                </a:xfrm>
                <a:prstGeom prst="rect">
                  <a:avLst/>
                </a:prstGeom>
              </p:spPr>
            </p:pic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C5DC152B-6DA8-174E-AB43-7872F71E35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74788" y="1152656"/>
                  <a:ext cx="2273721" cy="194400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12" name="Cross 11">
                  <a:extLst>
                    <a:ext uri="{FF2B5EF4-FFF2-40B4-BE49-F238E27FC236}">
                      <a16:creationId xmlns:a16="http://schemas.microsoft.com/office/drawing/2014/main" id="{828BF5CA-E858-F549-A3BC-33BF7BD5CD4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flipH="1" flipV="1">
                  <a:off x="4536000" y="3737728"/>
                  <a:ext cx="221543" cy="221543"/>
                </a:xfrm>
                <a:prstGeom prst="plus">
                  <a:avLst>
                    <a:gd name="adj" fmla="val 43889"/>
                  </a:avLst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34A5C5E1-AB78-F44E-B783-98F981330638}"/>
              </a:ext>
            </a:extLst>
          </p:cNvPr>
          <p:cNvSpPr/>
          <p:nvPr/>
        </p:nvSpPr>
        <p:spPr>
          <a:xfrm>
            <a:off x="4982456" y="3179725"/>
            <a:ext cx="755277" cy="498549"/>
          </a:xfrm>
          <a:prstGeom prst="ellipse">
            <a:avLst/>
          </a:prstGeom>
          <a:solidFill>
            <a:schemeClr val="bg1">
              <a:lumMod val="65000"/>
              <a:alpha val="72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2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1AB2B-BEED-AD4F-9B88-887990230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http://128.250.106.25:3838/binovisualfields/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people.eng.unimelb.edu.au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aturpin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opi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120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8489E-BBCA-264E-A152-824D739E9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bit about myself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12A59-DAB3-EE45-89B5-66879DD10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>
              <a:lnSpc>
                <a:spcPct val="200000"/>
              </a:lnSpc>
            </a:pPr>
            <a:r>
              <a:rPr lang="en-US" sz="3600" dirty="0"/>
              <a:t>Zero programming skills before PhD</a:t>
            </a:r>
          </a:p>
          <a:p>
            <a:pPr>
              <a:lnSpc>
                <a:spcPct val="200000"/>
              </a:lnSpc>
            </a:pPr>
            <a:r>
              <a:rPr lang="en-US" sz="3600" dirty="0"/>
              <a:t>Self-taught during my PhD </a:t>
            </a:r>
          </a:p>
          <a:p>
            <a:pPr>
              <a:lnSpc>
                <a:spcPct val="200000"/>
              </a:lnSpc>
            </a:pPr>
            <a:r>
              <a:rPr lang="en-US" sz="3600" dirty="0"/>
              <a:t>Passionate working on projects at the intersection of health science and technology</a:t>
            </a:r>
          </a:p>
        </p:txBody>
      </p:sp>
    </p:spTree>
    <p:extLst>
      <p:ext uri="{BB962C8B-B14F-4D97-AF65-F5344CB8AC3E}">
        <p14:creationId xmlns:p14="http://schemas.microsoft.com/office/powerpoint/2010/main" val="2772167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7A5A7-9D8C-AE40-94AF-2B2D62503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Optometry and vision sciences</a:t>
            </a:r>
          </a:p>
        </p:txBody>
      </p:sp>
      <p:pic>
        <p:nvPicPr>
          <p:cNvPr id="5" name="Content Placeholder 4" descr="Two people standing in front of a computer&#10;&#10;Description automatically generated">
            <a:extLst>
              <a:ext uri="{FF2B5EF4-FFF2-40B4-BE49-F238E27FC236}">
                <a16:creationId xmlns:a16="http://schemas.microsoft.com/office/drawing/2014/main" id="{3F5BD970-719B-7B49-9236-DF90887CE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39892" y="1708150"/>
            <a:ext cx="5416662" cy="3611108"/>
          </a:xfrm>
        </p:spPr>
      </p:pic>
      <p:pic>
        <p:nvPicPr>
          <p:cNvPr id="7" name="Picture 6" descr="A picture containing indoor, sitting, table, desk&#10;&#10;Description automatically generated">
            <a:extLst>
              <a:ext uri="{FF2B5EF4-FFF2-40B4-BE49-F238E27FC236}">
                <a16:creationId xmlns:a16="http://schemas.microsoft.com/office/drawing/2014/main" id="{1338AF48-6FF1-574C-B7C9-042553B6A6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117" y="1708150"/>
            <a:ext cx="2979213" cy="3972284"/>
          </a:xfrm>
          <a:prstGeom prst="rect">
            <a:avLst/>
          </a:prstGeom>
        </p:spPr>
      </p:pic>
      <p:pic>
        <p:nvPicPr>
          <p:cNvPr id="9" name="Picture 8" descr="A desk with a computer on a table&#10;&#10;Description automatically generated">
            <a:extLst>
              <a:ext uri="{FF2B5EF4-FFF2-40B4-BE49-F238E27FC236}">
                <a16:creationId xmlns:a16="http://schemas.microsoft.com/office/drawing/2014/main" id="{853E6C21-E819-C546-93F7-945A4D7DD3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3229" y="1708150"/>
            <a:ext cx="3274766" cy="436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39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C89D-7780-9A4C-B3FA-F58950CD9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Visual field- Glaucoma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7B9019-DBDB-2040-A632-E23A0D5FAC5B}"/>
              </a:ext>
            </a:extLst>
          </p:cNvPr>
          <p:cNvSpPr txBox="1"/>
          <p:nvPr/>
        </p:nvSpPr>
        <p:spPr>
          <a:xfrm>
            <a:off x="7411234" y="869295"/>
            <a:ext cx="451882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Visual neuron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No subjective symptoms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VF impairment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Variable progress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No function impairment until binocular VF</a:t>
            </a:r>
          </a:p>
          <a:p>
            <a:r>
              <a:rPr lang="en-US" sz="3600" dirty="0"/>
              <a:t>   impairment occurs </a:t>
            </a:r>
          </a:p>
        </p:txBody>
      </p:sp>
      <p:pic>
        <p:nvPicPr>
          <p:cNvPr id="10" name="Content Placeholder 9" descr="A picture containing dark, light, sitting, lamp&#10;&#10;Description automatically generated">
            <a:extLst>
              <a:ext uri="{FF2B5EF4-FFF2-40B4-BE49-F238E27FC236}">
                <a16:creationId xmlns:a16="http://schemas.microsoft.com/office/drawing/2014/main" id="{C512DB7C-0DAF-184A-A895-F7FF1B734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7652" y="1593986"/>
            <a:ext cx="7163582" cy="4775721"/>
          </a:xfrm>
        </p:spPr>
      </p:pic>
    </p:spTree>
    <p:extLst>
      <p:ext uri="{BB962C8B-B14F-4D97-AF65-F5344CB8AC3E}">
        <p14:creationId xmlns:p14="http://schemas.microsoft.com/office/powerpoint/2010/main" val="864786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C89D-7780-9A4C-B3FA-F58950CD9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3975" y="26511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Visual field </a:t>
            </a:r>
          </a:p>
        </p:txBody>
      </p:sp>
      <p:pic>
        <p:nvPicPr>
          <p:cNvPr id="8" name="Content Placeholder 7" descr="A close up of a logo&#10;&#10;Description automatically generated">
            <a:extLst>
              <a:ext uri="{FF2B5EF4-FFF2-40B4-BE49-F238E27FC236}">
                <a16:creationId xmlns:a16="http://schemas.microsoft.com/office/drawing/2014/main" id="{536B7C7E-00B5-7648-AFBD-A4670232B2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40101" y="1810543"/>
            <a:ext cx="6223624" cy="3967560"/>
          </a:xfrm>
        </p:spPr>
      </p:pic>
    </p:spTree>
    <p:extLst>
      <p:ext uri="{BB962C8B-B14F-4D97-AF65-F5344CB8AC3E}">
        <p14:creationId xmlns:p14="http://schemas.microsoft.com/office/powerpoint/2010/main" val="17326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A9E4-A253-F24B-A8B9-5519B71D6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3201" y="436253"/>
            <a:ext cx="2762247" cy="11925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Monocular</a:t>
            </a:r>
            <a:r>
              <a:rPr lang="en-US" dirty="0"/>
              <a:t> </a:t>
            </a:r>
          </a:p>
        </p:txBody>
      </p:sp>
      <p:pic>
        <p:nvPicPr>
          <p:cNvPr id="6" name="Picture 5" descr="A close up of sunglasses&#10;&#10;Description automatically generated">
            <a:extLst>
              <a:ext uri="{FF2B5EF4-FFF2-40B4-BE49-F238E27FC236}">
                <a16:creationId xmlns:a16="http://schemas.microsoft.com/office/drawing/2014/main" id="{33625AA2-81D3-0148-B9AB-B6FDFD8B4E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798" r="2" b="15903"/>
          <a:stretch/>
        </p:blipFill>
        <p:spPr>
          <a:xfrm>
            <a:off x="7133910" y="2038483"/>
            <a:ext cx="4261104" cy="2569454"/>
          </a:xfrm>
          <a:prstGeom prst="rect">
            <a:avLst/>
          </a:prstGeom>
        </p:spPr>
      </p:pic>
      <p:pic>
        <p:nvPicPr>
          <p:cNvPr id="5" name="Content Placeholder 4" descr="A picture containing indoor, person, man, appliance&#10;&#10;Description automatically generated">
            <a:extLst>
              <a:ext uri="{FF2B5EF4-FFF2-40B4-BE49-F238E27FC236}">
                <a16:creationId xmlns:a16="http://schemas.microsoft.com/office/drawing/2014/main" id="{990301B0-8BA6-784C-91A1-5C8574806F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101" r="2" b="12475"/>
          <a:stretch/>
        </p:blipFill>
        <p:spPr>
          <a:xfrm>
            <a:off x="98596" y="210552"/>
            <a:ext cx="5721683" cy="643689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067F25F-5C12-E640-A7C5-CE26CF72CBC8}"/>
              </a:ext>
            </a:extLst>
          </p:cNvPr>
          <p:cNvSpPr txBox="1">
            <a:spLocks/>
          </p:cNvSpPr>
          <p:nvPr/>
        </p:nvSpPr>
        <p:spPr>
          <a:xfrm>
            <a:off x="5820279" y="4777713"/>
            <a:ext cx="6521115" cy="18697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Monocular: viewing with one eye </a:t>
            </a:r>
          </a:p>
          <a:p>
            <a:r>
              <a:rPr lang="en-US" sz="3600" dirty="0"/>
              <a:t>Binocular: viewing two eyes together</a:t>
            </a:r>
          </a:p>
          <a:p>
            <a:r>
              <a:rPr lang="en-US" sz="3600" dirty="0"/>
              <a:t> 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48353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28E1D-1F65-8349-9D9E-04BFA68D6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58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Monocular VF examples</a:t>
            </a:r>
          </a:p>
        </p:txBody>
      </p:sp>
      <p:pic>
        <p:nvPicPr>
          <p:cNvPr id="9" name="Content Placeholder 8" descr="A picture containing clock&#10;&#10;Description automatically generated">
            <a:extLst>
              <a:ext uri="{FF2B5EF4-FFF2-40B4-BE49-F238E27FC236}">
                <a16:creationId xmlns:a16="http://schemas.microsoft.com/office/drawing/2014/main" id="{3CC95CB8-8C7E-DC4E-8997-52021FD6B9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3800025"/>
            <a:ext cx="2796423" cy="2088000"/>
          </a:xfrm>
        </p:spPr>
      </p:pic>
      <p:pic>
        <p:nvPicPr>
          <p:cNvPr id="11" name="Picture 10" descr="A picture containing clock&#10;&#10;Description automatically generated">
            <a:extLst>
              <a:ext uri="{FF2B5EF4-FFF2-40B4-BE49-F238E27FC236}">
                <a16:creationId xmlns:a16="http://schemas.microsoft.com/office/drawing/2014/main" id="{3F43A3E0-E6A1-A54D-BFBC-BC05C3507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997" y="3800025"/>
            <a:ext cx="2796423" cy="2088000"/>
          </a:xfrm>
          <a:prstGeom prst="rect">
            <a:avLst/>
          </a:prstGeom>
        </p:spPr>
      </p:pic>
      <p:pic>
        <p:nvPicPr>
          <p:cNvPr id="13" name="Picture 12" descr="A picture containing clock&#10;&#10;Description automatically generated">
            <a:extLst>
              <a:ext uri="{FF2B5EF4-FFF2-40B4-BE49-F238E27FC236}">
                <a16:creationId xmlns:a16="http://schemas.microsoft.com/office/drawing/2014/main" id="{C6D23237-55DB-6544-A433-56E68373E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1004" y="3800025"/>
            <a:ext cx="2796423" cy="2088000"/>
          </a:xfrm>
          <a:prstGeom prst="rect">
            <a:avLst/>
          </a:prstGeom>
        </p:spPr>
      </p:pic>
      <p:pic>
        <p:nvPicPr>
          <p:cNvPr id="15" name="Picture 14" descr="A picture containing clock&#10;&#10;Description automatically generated">
            <a:extLst>
              <a:ext uri="{FF2B5EF4-FFF2-40B4-BE49-F238E27FC236}">
                <a16:creationId xmlns:a16="http://schemas.microsoft.com/office/drawing/2014/main" id="{95EA16F6-9A59-6040-A24A-87696275A0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9004" y="3800025"/>
            <a:ext cx="2796423" cy="2088000"/>
          </a:xfrm>
          <a:prstGeom prst="rect">
            <a:avLst/>
          </a:prstGeom>
        </p:spPr>
      </p:pic>
      <p:pic>
        <p:nvPicPr>
          <p:cNvPr id="17" name="Picture 16" descr="A picture containing clock&#10;&#10;Description automatically generated">
            <a:extLst>
              <a:ext uri="{FF2B5EF4-FFF2-40B4-BE49-F238E27FC236}">
                <a16:creationId xmlns:a16="http://schemas.microsoft.com/office/drawing/2014/main" id="{78AD25F2-B535-AB4D-BC01-0861B193A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0000" y="1531144"/>
            <a:ext cx="2791602" cy="2084400"/>
          </a:xfrm>
          <a:prstGeom prst="rect">
            <a:avLst/>
          </a:prstGeom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6B5E769-7F65-3147-BC37-AF274D80E4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4000" y="1531144"/>
            <a:ext cx="2791602" cy="2084400"/>
          </a:xfrm>
          <a:prstGeom prst="rect">
            <a:avLst/>
          </a:prstGeom>
        </p:spPr>
      </p:pic>
      <p:pic>
        <p:nvPicPr>
          <p:cNvPr id="10" name="Picture 9" descr="A close up of a device&#10;&#10;Description automatically generated">
            <a:extLst>
              <a:ext uri="{FF2B5EF4-FFF2-40B4-BE49-F238E27FC236}">
                <a16:creationId xmlns:a16="http://schemas.microsoft.com/office/drawing/2014/main" id="{A88DA606-1984-A84E-9647-31FBA586667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92381"/>
          <a:stretch/>
        </p:blipFill>
        <p:spPr>
          <a:xfrm>
            <a:off x="4206600" y="6129905"/>
            <a:ext cx="4114800" cy="52251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CD6A1E-57AE-6A4C-BA33-38E7C102E2A7}"/>
              </a:ext>
            </a:extLst>
          </p:cNvPr>
          <p:cNvSpPr/>
          <p:nvPr/>
        </p:nvSpPr>
        <p:spPr>
          <a:xfrm>
            <a:off x="3240000" y="1531144"/>
            <a:ext cx="5815602" cy="199410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FCB7BD-6CFC-4242-8CF9-3FC352DEC198}"/>
              </a:ext>
            </a:extLst>
          </p:cNvPr>
          <p:cNvSpPr/>
          <p:nvPr/>
        </p:nvSpPr>
        <p:spPr>
          <a:xfrm>
            <a:off x="838200" y="3890316"/>
            <a:ext cx="5257800" cy="199410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F2314A-D233-E74D-B6F1-38E7920CBA2E}"/>
              </a:ext>
            </a:extLst>
          </p:cNvPr>
          <p:cNvSpPr/>
          <p:nvPr/>
        </p:nvSpPr>
        <p:spPr>
          <a:xfrm>
            <a:off x="6151705" y="3890316"/>
            <a:ext cx="5335306" cy="199410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839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998D2C6-FACA-E443-A463-F7E57F2481B3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26418480" y="12806256"/>
            <a:ext cx="143144775" cy="7526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16AB96F-A5C3-334F-8315-CA0D289C2F16}"/>
              </a:ext>
            </a:extLst>
          </p:cNvPr>
          <p:cNvGrpSpPr/>
          <p:nvPr/>
        </p:nvGrpSpPr>
        <p:grpSpPr>
          <a:xfrm>
            <a:off x="2478480" y="1632756"/>
            <a:ext cx="6214687" cy="5040000"/>
            <a:chOff x="3764025" y="1051875"/>
            <a:chExt cx="6214687" cy="5040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11019A4-208F-7E4E-AD69-D1FDF30B3664}"/>
                </a:ext>
              </a:extLst>
            </p:cNvPr>
            <p:cNvGrpSpPr/>
            <p:nvPr/>
          </p:nvGrpSpPr>
          <p:grpSpPr>
            <a:xfrm>
              <a:off x="3764025" y="2923875"/>
              <a:ext cx="1521150" cy="1296000"/>
              <a:chOff x="3564000" y="2952000"/>
              <a:chExt cx="1521150" cy="1296000"/>
            </a:xfrm>
          </p:grpSpPr>
          <p:sp>
            <p:nvSpPr>
              <p:cNvPr id="3" name="Block Arc 2">
                <a:extLst>
                  <a:ext uri="{FF2B5EF4-FFF2-40B4-BE49-F238E27FC236}">
                    <a16:creationId xmlns:a16="http://schemas.microsoft.com/office/drawing/2014/main" id="{E3914BD0-93B6-BB4D-924D-9B4E48A074C0}"/>
                  </a:ext>
                </a:extLst>
              </p:cNvPr>
              <p:cNvSpPr/>
              <p:nvPr/>
            </p:nvSpPr>
            <p:spPr>
              <a:xfrm rot="5400000">
                <a:off x="4514831" y="3265875"/>
                <a:ext cx="528637" cy="612000"/>
              </a:xfrm>
              <a:prstGeom prst="blockArc">
                <a:avLst>
                  <a:gd name="adj1" fmla="val 10800064"/>
                  <a:gd name="adj2" fmla="val 21020650"/>
                  <a:gd name="adj3" fmla="val 0"/>
                </a:avLst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5AF88744-9B14-4C4C-91D5-4D86157A729D}"/>
                  </a:ext>
                </a:extLst>
              </p:cNvPr>
              <p:cNvSpPr/>
              <p:nvPr/>
            </p:nvSpPr>
            <p:spPr>
              <a:xfrm>
                <a:off x="3564000" y="2952000"/>
                <a:ext cx="1296000" cy="12960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FD8BD33-2E41-8E41-82CE-5AEFA19B50F4}"/>
                </a:ext>
              </a:extLst>
            </p:cNvPr>
            <p:cNvSpPr/>
            <p:nvPr/>
          </p:nvSpPr>
          <p:spPr>
            <a:xfrm>
              <a:off x="4938712" y="1051875"/>
              <a:ext cx="5040000" cy="5040000"/>
            </a:xfrm>
            <a:prstGeom prst="ellips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399FDD-A15B-DD4B-AEF3-05B9EBC8DB5F}"/>
                </a:ext>
              </a:extLst>
            </p:cNvPr>
            <p:cNvCxnSpPr>
              <a:cxnSpLocks/>
              <a:stCxn id="2" idx="2"/>
              <a:endCxn id="6" idx="6"/>
            </p:cNvCxnSpPr>
            <p:nvPr/>
          </p:nvCxnSpPr>
          <p:spPr>
            <a:xfrm>
              <a:off x="3764025" y="3571875"/>
              <a:ext cx="621468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AE416529-3FFD-1E44-9C63-420ACAA4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19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Monocular VF </a:t>
            </a:r>
          </a:p>
        </p:txBody>
      </p:sp>
    </p:spTree>
    <p:extLst>
      <p:ext uri="{BB962C8B-B14F-4D97-AF65-F5344CB8AC3E}">
        <p14:creationId xmlns:p14="http://schemas.microsoft.com/office/powerpoint/2010/main" val="667530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AFD8BD33-2E41-8E41-82CE-5AEFA19B50F4}"/>
              </a:ext>
            </a:extLst>
          </p:cNvPr>
          <p:cNvSpPr/>
          <p:nvPr/>
        </p:nvSpPr>
        <p:spPr>
          <a:xfrm>
            <a:off x="3653167" y="1632756"/>
            <a:ext cx="5040000" cy="5040000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6FAD54-5E06-AD4C-997A-F13217C8A19F}"/>
              </a:ext>
            </a:extLst>
          </p:cNvPr>
          <p:cNvGrpSpPr/>
          <p:nvPr/>
        </p:nvGrpSpPr>
        <p:grpSpPr>
          <a:xfrm>
            <a:off x="2373548" y="2696519"/>
            <a:ext cx="6372000" cy="1296000"/>
            <a:chOff x="2478480" y="3504756"/>
            <a:chExt cx="6372000" cy="1296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11019A4-208F-7E4E-AD69-D1FDF30B3664}"/>
                </a:ext>
              </a:extLst>
            </p:cNvPr>
            <p:cNvGrpSpPr/>
            <p:nvPr/>
          </p:nvGrpSpPr>
          <p:grpSpPr>
            <a:xfrm>
              <a:off x="2478480" y="3504756"/>
              <a:ext cx="1521150" cy="1296000"/>
              <a:chOff x="3564000" y="2952000"/>
              <a:chExt cx="1521150" cy="1296000"/>
            </a:xfrm>
          </p:grpSpPr>
          <p:sp>
            <p:nvSpPr>
              <p:cNvPr id="3" name="Block Arc 2">
                <a:extLst>
                  <a:ext uri="{FF2B5EF4-FFF2-40B4-BE49-F238E27FC236}">
                    <a16:creationId xmlns:a16="http://schemas.microsoft.com/office/drawing/2014/main" id="{E3914BD0-93B6-BB4D-924D-9B4E48A074C0}"/>
                  </a:ext>
                </a:extLst>
              </p:cNvPr>
              <p:cNvSpPr/>
              <p:nvPr/>
            </p:nvSpPr>
            <p:spPr>
              <a:xfrm rot="5400000">
                <a:off x="4514831" y="3265875"/>
                <a:ext cx="528637" cy="612000"/>
              </a:xfrm>
              <a:prstGeom prst="blockArc">
                <a:avLst>
                  <a:gd name="adj1" fmla="val 10800064"/>
                  <a:gd name="adj2" fmla="val 21020650"/>
                  <a:gd name="adj3" fmla="val 0"/>
                </a:avLst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5AF88744-9B14-4C4C-91D5-4D86157A729D}"/>
                  </a:ext>
                </a:extLst>
              </p:cNvPr>
              <p:cNvSpPr/>
              <p:nvPr/>
            </p:nvSpPr>
            <p:spPr>
              <a:xfrm>
                <a:off x="3564000" y="2952000"/>
                <a:ext cx="1296000" cy="12960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399FDD-A15B-DD4B-AEF3-05B9EBC8DB5F}"/>
                </a:ext>
              </a:extLst>
            </p:cNvPr>
            <p:cNvCxnSpPr>
              <a:cxnSpLocks/>
              <a:stCxn id="2" idx="2"/>
            </p:cNvCxnSpPr>
            <p:nvPr/>
          </p:nvCxnSpPr>
          <p:spPr>
            <a:xfrm>
              <a:off x="2478480" y="4152756"/>
              <a:ext cx="63720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AE416529-3FFD-1E44-9C63-420ACAA4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19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Binocular VF: Convergence angle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1C79F60-ED52-8C44-80FC-85E8C40E612C}"/>
              </a:ext>
            </a:extLst>
          </p:cNvPr>
          <p:cNvGrpSpPr/>
          <p:nvPr/>
        </p:nvGrpSpPr>
        <p:grpSpPr>
          <a:xfrm>
            <a:off x="2373547" y="4284963"/>
            <a:ext cx="6372000" cy="1296000"/>
            <a:chOff x="2478479" y="3504756"/>
            <a:chExt cx="6372000" cy="129600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BC54755-8D79-1743-8A9F-FB7D33E3C274}"/>
                </a:ext>
              </a:extLst>
            </p:cNvPr>
            <p:cNvGrpSpPr/>
            <p:nvPr/>
          </p:nvGrpSpPr>
          <p:grpSpPr>
            <a:xfrm>
              <a:off x="2478480" y="3504756"/>
              <a:ext cx="1521150" cy="1296000"/>
              <a:chOff x="3564000" y="2952000"/>
              <a:chExt cx="1521150" cy="1296000"/>
            </a:xfrm>
          </p:grpSpPr>
          <p:sp>
            <p:nvSpPr>
              <p:cNvPr id="22" name="Block Arc 21">
                <a:extLst>
                  <a:ext uri="{FF2B5EF4-FFF2-40B4-BE49-F238E27FC236}">
                    <a16:creationId xmlns:a16="http://schemas.microsoft.com/office/drawing/2014/main" id="{1B59BECC-EC34-5A44-A8F5-323CBC9244D0}"/>
                  </a:ext>
                </a:extLst>
              </p:cNvPr>
              <p:cNvSpPr/>
              <p:nvPr/>
            </p:nvSpPr>
            <p:spPr>
              <a:xfrm rot="5400000">
                <a:off x="4514831" y="3265875"/>
                <a:ext cx="528637" cy="612000"/>
              </a:xfrm>
              <a:prstGeom prst="blockArc">
                <a:avLst>
                  <a:gd name="adj1" fmla="val 10800064"/>
                  <a:gd name="adj2" fmla="val 21020650"/>
                  <a:gd name="adj3" fmla="val 0"/>
                </a:avLst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877DC2BE-48CB-4549-8725-45F364FF2683}"/>
                  </a:ext>
                </a:extLst>
              </p:cNvPr>
              <p:cNvSpPr/>
              <p:nvPr/>
            </p:nvSpPr>
            <p:spPr>
              <a:xfrm>
                <a:off x="3564000" y="2952000"/>
                <a:ext cx="1296000" cy="12960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914BA6-2E2D-1749-8575-FCF1B3FBE086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>
              <a:off x="2478479" y="4152756"/>
              <a:ext cx="63720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17559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840000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40000">
                                      <p:cBhvr>
                                        <p:cTn id="8" dur="1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5641</TotalTime>
  <Words>168</Words>
  <Application>Microsoft Macintosh PowerPoint</Application>
  <PresentationFormat>Widescreen</PresentationFormat>
  <Paragraphs>50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Depth-dependent Binovisualfields</vt:lpstr>
      <vt:lpstr>A bit about myself</vt:lpstr>
      <vt:lpstr>Optometry and vision sciences</vt:lpstr>
      <vt:lpstr>Visual field- Glaucoma</vt:lpstr>
      <vt:lpstr>Visual field </vt:lpstr>
      <vt:lpstr>Monocular </vt:lpstr>
      <vt:lpstr>Monocular VF examples</vt:lpstr>
      <vt:lpstr>Monocular VF </vt:lpstr>
      <vt:lpstr>Binocular VF: Convergence angle</vt:lpstr>
      <vt:lpstr>Depth Dependent Binocular VF </vt:lpstr>
      <vt:lpstr>Depth Dependent Binocular VF</vt:lpstr>
      <vt:lpstr>PowerPoint Presentation</vt:lpstr>
      <vt:lpstr>Trigonometry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Binovisualfields</dc:title>
  <dc:creator>Virginia Liu</dc:creator>
  <cp:lastModifiedBy>Virginia Liu</cp:lastModifiedBy>
  <cp:revision>71</cp:revision>
  <dcterms:created xsi:type="dcterms:W3CDTF">2020-04-25T10:11:41Z</dcterms:created>
  <dcterms:modified xsi:type="dcterms:W3CDTF">2020-05-10T11:13:25Z</dcterms:modified>
</cp:coreProperties>
</file>